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3" r:id="rId18"/>
    <p:sldId id="284" r:id="rId19"/>
    <p:sldId id="273" r:id="rId20"/>
    <p:sldId id="274" r:id="rId21"/>
    <p:sldId id="275" r:id="rId22"/>
    <p:sldId id="276" r:id="rId23"/>
    <p:sldId id="281" r:id="rId24"/>
    <p:sldId id="278" r:id="rId25"/>
    <p:sldId id="277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1168"/>
  </p:normalViewPr>
  <p:slideViewPr>
    <p:cSldViewPr snapToGrid="0" snapToObjects="1">
      <p:cViewPr varScale="1">
        <p:scale>
          <a:sx n="58" d="100"/>
          <a:sy n="58" d="100"/>
        </p:scale>
        <p:origin x="2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</a:t>
            </a:r>
            <a:r>
              <a:rPr lang="en-US" baseline="0" dirty="0" smtClean="0"/>
              <a:t>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</a:t>
            </a:r>
            <a:r>
              <a:rPr lang="en-US" baseline="0" dirty="0" smtClean="0"/>
              <a:t>partial translation that </a:t>
            </a:r>
            <a:r>
              <a:rPr lang="en-US" baseline="0" dirty="0" smtClean="0"/>
              <a:t>have translated the same </a:t>
            </a:r>
            <a:r>
              <a:rPr lang="en-US" baseline="0" dirty="0" smtClean="0"/>
              <a:t>NUMBER of </a:t>
            </a:r>
            <a:r>
              <a:rPr lang="en-US" baseline="0" dirty="0" smtClean="0"/>
              <a:t>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</a:t>
            </a:r>
            <a:r>
              <a:rPr lang="en-US" baseline="0" dirty="0" smtClean="0"/>
              <a:t>decoding faster </a:t>
            </a:r>
            <a:r>
              <a:rPr lang="en-US" baseline="0" dirty="0" smtClean="0"/>
              <a:t>DIRECTLY</a:t>
            </a:r>
          </a:p>
          <a:p>
            <a:r>
              <a:rPr lang="en-US" baseline="0" dirty="0" smtClean="0"/>
              <a:t>   - but to </a:t>
            </a:r>
            <a:r>
              <a:rPr lang="en-US" baseline="0" dirty="0" smtClean="0"/>
              <a:t>reduce the number of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 </a:t>
            </a:r>
            <a:r>
              <a:rPr lang="en-US" baseline="0" dirty="0" smtClean="0"/>
              <a:t>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</a:t>
            </a:r>
            <a:r>
              <a:rPr lang="en-US" baseline="0" dirty="0" smtClean="0"/>
              <a:t>instead of cardinality stacks </a:t>
            </a:r>
          </a:p>
          <a:p>
            <a:r>
              <a:rPr lang="en-US" baseline="0" dirty="0" smtClean="0"/>
              <a:t>  - use coverage stacks</a:t>
            </a:r>
            <a:endParaRPr lang="en-US" baseline="0" dirty="0" smtClean="0"/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that is</a:t>
            </a:r>
          </a:p>
          <a:p>
            <a:r>
              <a:rPr lang="en-US" baseline="0" dirty="0" smtClean="0"/>
              <a:t>  - only translations which </a:t>
            </a:r>
            <a:r>
              <a:rPr lang="en-US" baseline="0" dirty="0" smtClean="0"/>
              <a:t>covers exactly the same </a:t>
            </a:r>
            <a:r>
              <a:rPr lang="en-US" baseline="0" dirty="0" smtClean="0"/>
              <a:t>words</a:t>
            </a:r>
            <a:endParaRPr lang="en-US" baseline="0" dirty="0" smtClean="0"/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have partial translations that translated </a:t>
            </a:r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</a:t>
            </a:r>
            <a:r>
              <a:rPr lang="en-US" baseline="0" dirty="0" smtClean="0"/>
              <a:t>- </a:t>
            </a:r>
            <a:r>
              <a:rPr lang="en-US" baseline="0" dirty="0" smtClean="0"/>
              <a:t>go into </a:t>
            </a:r>
            <a:r>
              <a:rPr lang="en-US" baseline="0" dirty="0" smtClean="0"/>
              <a:t>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</a:t>
            </a:r>
            <a:r>
              <a:rPr lang="en-US" dirty="0" smtClean="0"/>
              <a:t>is dependent on the coverage</a:t>
            </a:r>
            <a:r>
              <a:rPr lang="en-US" baseline="0" dirty="0" smtClean="0"/>
              <a:t> AND last </a:t>
            </a:r>
            <a:r>
              <a:rPr lang="en-US" baseline="0" dirty="0" smtClean="0"/>
              <a:t>position</a:t>
            </a:r>
          </a:p>
          <a:p>
            <a:r>
              <a:rPr lang="en-US" baseline="0" dirty="0" smtClean="0"/>
              <a:t>   - by trying to keep apples and pears separated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smtClean="0"/>
              <a:t>- </a:t>
            </a:r>
            <a:r>
              <a:rPr lang="en-US" baseline="0" dirty="0" smtClean="0"/>
              <a:t>should reduce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</a:t>
            </a:r>
            <a:r>
              <a:rPr lang="en-US" baseline="0" dirty="0" smtClean="0"/>
              <a:t>partial translation have </a:t>
            </a:r>
            <a:r>
              <a:rPr lang="en-US" baseline="0" dirty="0" smtClean="0"/>
              <a:t>translate the same </a:t>
            </a: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2 words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smtClean="0"/>
              <a:t>The top has </a:t>
            </a:r>
            <a:r>
              <a:rPr lang="en-US" baseline="0" dirty="0" smtClean="0"/>
              <a:t>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smtClean="0"/>
              <a:t>the bottom most </a:t>
            </a:r>
            <a:r>
              <a:rPr lang="en-US" baseline="0" dirty="0" smtClean="0"/>
              <a:t>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most popular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memory</a:t>
            </a:r>
          </a:p>
          <a:p>
            <a:r>
              <a:rPr lang="en-US" baseline="0" dirty="0" smtClean="0"/>
              <a:t>  - No longer optimal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rule creation</a:t>
            </a:r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Moses caches the most recently</a:t>
            </a:r>
            <a:r>
              <a:rPr lang="en-US" baseline="0" dirty="0" smtClean="0"/>
              <a:t> used translation rules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do this</a:t>
            </a:r>
          </a:p>
          <a:p>
            <a:r>
              <a:rPr lang="en-US" baseline="0" dirty="0" smtClean="0"/>
              <a:t>  - time stamp each entry in the cache</a:t>
            </a:r>
          </a:p>
          <a:p>
            <a:r>
              <a:rPr lang="en-US" baseline="0" dirty="0" smtClean="0"/>
              <a:t> When the cache gets too large</a:t>
            </a:r>
          </a:p>
          <a:p>
            <a:r>
              <a:rPr lang="en-US" baseline="0" dirty="0" smtClean="0"/>
              <a:t>  - has to do some work to reduce the cache</a:t>
            </a:r>
          </a:p>
          <a:p>
            <a:r>
              <a:rPr lang="en-US" baseline="0" dirty="0" smtClean="0"/>
              <a:t>This active management</a:t>
            </a:r>
          </a:p>
          <a:p>
            <a:r>
              <a:rPr lang="en-US" baseline="0" dirty="0" smtClean="0"/>
              <a:t>  - requires processing power </a:t>
            </a:r>
          </a:p>
          <a:p>
            <a:r>
              <a:rPr lang="en-US" baseline="0" dirty="0" smtClean="0"/>
              <a:t>  - memory allocation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required 10 years ago</a:t>
            </a:r>
          </a:p>
          <a:p>
            <a:r>
              <a:rPr lang="en-US" baseline="0" dirty="0" smtClean="0"/>
              <a:t>  - didn’t have enough memory to keep the whole phrase table in memory</a:t>
            </a:r>
          </a:p>
          <a:p>
            <a:r>
              <a:rPr lang="en-US" baseline="0" dirty="0" smtClean="0"/>
              <a:t>  - now we do</a:t>
            </a:r>
          </a:p>
          <a:p>
            <a:r>
              <a:rPr lang="en-US" baseline="0" dirty="0" smtClean="0"/>
              <a:t>     - memory size isn’t the problem</a:t>
            </a:r>
          </a:p>
          <a:p>
            <a:r>
              <a:rPr lang="en-US" baseline="0" dirty="0" smtClean="0"/>
              <a:t>     - memory management is</a:t>
            </a:r>
          </a:p>
          <a:p>
            <a:r>
              <a:rPr lang="en-US" baseline="0" dirty="0" smtClean="0"/>
              <a:t>NOW</a:t>
            </a:r>
          </a:p>
          <a:p>
            <a:r>
              <a:rPr lang="en-US" baseline="0" dirty="0" smtClean="0"/>
              <a:t>  - using a dynamic cache actually SLOW down decoding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having</a:t>
            </a:r>
            <a:r>
              <a:rPr lang="en-US" baseline="0" dirty="0" smtClean="0"/>
              <a:t> a dynamic cache</a:t>
            </a:r>
          </a:p>
          <a:p>
            <a:r>
              <a:rPr lang="en-US" baseline="0" dirty="0" smtClean="0"/>
              <a:t>  - which we have to manage</a:t>
            </a:r>
          </a:p>
          <a:p>
            <a:r>
              <a:rPr lang="en-US" dirty="0" smtClean="0"/>
              <a:t>Have a static cache</a:t>
            </a:r>
          </a:p>
          <a:p>
            <a:r>
              <a:rPr lang="en-US" baseline="0" dirty="0" smtClean="0"/>
              <a:t>  - keep a cache of translations </a:t>
            </a:r>
          </a:p>
          <a:p>
            <a:r>
              <a:rPr lang="en-US" baseline="0" dirty="0" smtClean="0"/>
              <a:t>  - of most likely source phrases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- </a:t>
            </a:r>
            <a:r>
              <a:rPr lang="en-US" baseline="0" dirty="0" smtClean="0"/>
              <a:t>Learn what are the most likely source phrases from the training data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Cache is static</a:t>
            </a:r>
          </a:p>
          <a:p>
            <a:r>
              <a:rPr lang="en-US" baseline="0" dirty="0" smtClean="0"/>
              <a:t>  - doesn’t change over the course of decoding test 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this simpler caching </a:t>
            </a:r>
          </a:p>
          <a:p>
            <a:r>
              <a:rPr lang="en-US" baseline="0" dirty="0" smtClean="0"/>
              <a:t>  - can give us around 10% increase in </a:t>
            </a:r>
            <a:r>
              <a:rPr lang="en-US" baseline="0" smtClean="0"/>
              <a:t>decoding speed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scores 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scores are kept in a model file as key value pairs for random lookup.</a:t>
            </a:r>
          </a:p>
          <a:p>
            <a:r>
              <a:rPr lang="en-US" baseline="0" dirty="0" smtClean="0"/>
              <a:t>    - BUT key is </a:t>
            </a:r>
            <a:r>
              <a:rPr lang="en-US" baseline="0" dirty="0" err="1" smtClean="0"/>
              <a:t>acutally</a:t>
            </a:r>
            <a:r>
              <a:rPr lang="en-US" baseline="0" dirty="0" smtClean="0"/>
              <a:t> just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keeping this information in a separate file</a:t>
            </a:r>
          </a:p>
          <a:p>
            <a:r>
              <a:rPr lang="en-US" baseline="0" dirty="0" smtClean="0"/>
              <a:t>  - we can just keep it in the phrase-table, with each rule</a:t>
            </a:r>
          </a:p>
          <a:p>
            <a:r>
              <a:rPr lang="en-US" baseline="0" dirty="0" smtClean="0"/>
              <a:t>  - save ourselves the random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</a:t>
            </a:r>
            <a:r>
              <a:rPr lang="en-US" baseline="0" dirty="0" smtClean="0"/>
              <a:t>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</a:t>
            </a:r>
            <a:r>
              <a:rPr lang="en-US" baseline="0" dirty="0" smtClean="0"/>
              <a:t>- </a:t>
            </a:r>
            <a:r>
              <a:rPr lang="en-US" baseline="0" dirty="0" smtClean="0"/>
              <a:t>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  <a:endParaRPr lang="en-US" baseline="0" dirty="0" smtClean="0"/>
          </a:p>
          <a:p>
            <a:r>
              <a:rPr lang="en-US" baseline="0" dirty="0" smtClean="0"/>
              <a:t>  - a lot of work </a:t>
            </a:r>
            <a:r>
              <a:rPr lang="en-US" baseline="0" dirty="0" smtClean="0"/>
              <a:t>has gone into </a:t>
            </a:r>
            <a:r>
              <a:rPr lang="en-US" baseline="0" dirty="0" smtClean="0"/>
              <a:t>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</a:t>
            </a:r>
            <a:r>
              <a:rPr lang="en-US" baseline="0" dirty="0" smtClean="0"/>
              <a:t>reduce loading </a:t>
            </a:r>
            <a:r>
              <a:rPr lang="en-US" baseline="0" dirty="0" smtClean="0"/>
              <a:t>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</a:t>
            </a:r>
            <a:r>
              <a:rPr lang="en-US" baseline="0" dirty="0" smtClean="0"/>
              <a:t>sometimes compressed </a:t>
            </a:r>
            <a:r>
              <a:rPr lang="en-US" baseline="0" dirty="0" smtClean="0"/>
              <a:t>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</a:t>
            </a:r>
            <a:r>
              <a:rPr lang="en-US" baseline="0" dirty="0" smtClean="0"/>
              <a:t>things helped </a:t>
            </a:r>
            <a:r>
              <a:rPr lang="en-US" baseline="0" dirty="0" smtClean="0"/>
              <a:t>our community</a:t>
            </a:r>
          </a:p>
          <a:p>
            <a:r>
              <a:rPr lang="en-US" baseline="0" dirty="0" smtClean="0"/>
              <a:t>   - lowering by barrier </a:t>
            </a:r>
            <a:r>
              <a:rPr lang="en-US" baseline="0" dirty="0" smtClean="0"/>
              <a:t>to entry into </a:t>
            </a:r>
            <a:r>
              <a:rPr lang="en-US" baseline="0" dirty="0" smtClean="0"/>
              <a:t>MT</a:t>
            </a:r>
          </a:p>
          <a:p>
            <a:r>
              <a:rPr lang="en-US" baseline="0" dirty="0" smtClean="0"/>
              <a:t>  - allow anyone with a normal, affordable pc or </a:t>
            </a:r>
            <a:r>
              <a:rPr lang="en-US" baseline="0" dirty="0" smtClean="0"/>
              <a:t>laptop</a:t>
            </a:r>
          </a:p>
          <a:p>
            <a:r>
              <a:rPr lang="en-US" baseline="0" dirty="0" smtClean="0"/>
              <a:t>     - to use Moses</a:t>
            </a:r>
            <a:endParaRPr lang="en-US" baseline="0" dirty="0" smtClean="0"/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</a:t>
            </a:r>
            <a:r>
              <a:rPr lang="en-US" baseline="0" dirty="0" smtClean="0"/>
              <a:t> do this</a:t>
            </a:r>
          </a:p>
          <a:p>
            <a:endParaRPr lang="en-US" dirty="0" smtClean="0"/>
          </a:p>
          <a:p>
            <a:r>
              <a:rPr lang="en-US" dirty="0" smtClean="0"/>
              <a:t>The result is not a great deal faster</a:t>
            </a:r>
          </a:p>
          <a:p>
            <a:r>
              <a:rPr lang="en-US" dirty="0" smtClean="0"/>
              <a:t>   - single threaded decoding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 this time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new decoder is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thing we notice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so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our 32 core server doesn’t actually have 32 cores</a:t>
            </a:r>
          </a:p>
          <a:p>
            <a:r>
              <a:rPr lang="en-US" baseline="0" dirty="0" smtClean="0"/>
              <a:t>       - has 16 </a:t>
            </a:r>
            <a:r>
              <a:rPr lang="en-US" baseline="0" dirty="0" smtClean="0"/>
              <a:t>real </a:t>
            </a:r>
            <a:r>
              <a:rPr lang="en-US" baseline="0" dirty="0" smtClean="0"/>
              <a:t>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       - so using more than 16 threads </a:t>
            </a:r>
          </a:p>
          <a:p>
            <a:r>
              <a:rPr lang="en-US" dirty="0" smtClean="0"/>
              <a:t>              - </a:t>
            </a:r>
            <a:r>
              <a:rPr lang="en-US" baseline="0" dirty="0" smtClean="0"/>
              <a:t>the real cores needs to double up on the work they do</a:t>
            </a:r>
          </a:p>
          <a:p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- there is some</a:t>
            </a:r>
            <a:r>
              <a:rPr lang="en-US" baseline="0" dirty="0" smtClean="0"/>
              <a:t> non-linearity</a:t>
            </a:r>
          </a:p>
          <a:p>
            <a:r>
              <a:rPr lang="en-US" dirty="0" smtClean="0"/>
              <a:t> - the cause of this we don’t know</a:t>
            </a:r>
            <a:endParaRPr lang="en-US" baseline="0" dirty="0" smtClean="0"/>
          </a:p>
          <a:p>
            <a:r>
              <a:rPr lang="en-US" baseline="0" dirty="0" smtClean="0"/>
              <a:t>At a guess</a:t>
            </a:r>
          </a:p>
          <a:p>
            <a:r>
              <a:rPr lang="en-US" baseline="0" dirty="0" smtClean="0"/>
              <a:t> - we’ve saturated the communication bus</a:t>
            </a:r>
          </a:p>
          <a:p>
            <a:r>
              <a:rPr lang="en-US" dirty="0" smtClean="0"/>
              <a:t> - page fault in the CPU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of this graph</a:t>
            </a:r>
          </a:p>
          <a:p>
            <a:r>
              <a:rPr lang="en-US" baseline="0" dirty="0" smtClean="0"/>
              <a:t>  - our work is much faster than Moses</a:t>
            </a:r>
          </a:p>
          <a:p>
            <a:r>
              <a:rPr lang="en-US" baseline="0" dirty="0" smtClean="0"/>
              <a:t>  - keep on scaling to 32 cores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have even bigger server?</a:t>
            </a:r>
          </a:p>
          <a:p>
            <a:r>
              <a:rPr lang="en-US" baseline="0" dirty="0" smtClean="0"/>
              <a:t>  - will it ever exhibit negative scaling?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GB" baseline="0" dirty="0" smtClean="0"/>
              <a:t>it still scales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all our experiments so far </a:t>
            </a:r>
          </a:p>
          <a:p>
            <a:r>
              <a:rPr lang="en-US" baseline="0" dirty="0" smtClean="0"/>
              <a:t>  - the average sentence length 7.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try with different model</a:t>
            </a:r>
          </a:p>
          <a:p>
            <a:r>
              <a:rPr lang="en-US" baseline="0" dirty="0" smtClean="0"/>
              <a:t>  - and test set with average sentence length of 28</a:t>
            </a:r>
          </a:p>
          <a:p>
            <a:endParaRPr lang="en-US" baseline="0" dirty="0" smtClean="0"/>
          </a:p>
          <a:p>
            <a:r>
              <a:rPr lang="en-US" dirty="0" smtClean="0"/>
              <a:t>Still </a:t>
            </a:r>
            <a:r>
              <a:rPr lang="en-US" baseline="0" dirty="0" smtClean="0"/>
              <a:t>scales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Comparison with Moses is even better</a:t>
            </a:r>
          </a:p>
          <a:p>
            <a:r>
              <a:rPr lang="en-US" baseline="0" dirty="0" smtClean="0"/>
              <a:t>  - about 14.5 time faster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  - forgetting to perform some really lengthy but important calculation during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proof of the MT pie is in the BLEU score</a:t>
            </a:r>
          </a:p>
          <a:p>
            <a:r>
              <a:rPr lang="en-US" baseline="0" dirty="0" smtClean="0"/>
              <a:t>  - BLEU scores are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endParaRPr lang="en-US" baseline="0" dirty="0" smtClean="0"/>
          </a:p>
          <a:p>
            <a:r>
              <a:rPr lang="en-US" dirty="0" smtClean="0"/>
              <a:t>Great speedup compared to Moses</a:t>
            </a:r>
          </a:p>
          <a:p>
            <a:r>
              <a:rPr lang="en-US" baseline="0" dirty="0" smtClean="0"/>
              <a:t>  - </a:t>
            </a:r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hierachical</a:t>
            </a:r>
            <a:r>
              <a:rPr lang="en-US" baseline="0" dirty="0" smtClean="0"/>
              <a:t> model has never been speed optimized</a:t>
            </a:r>
          </a:p>
          <a:p>
            <a:r>
              <a:rPr lang="en-US" baseline="0" dirty="0" smtClean="0"/>
              <a:t>     - no-one uses it in production</a:t>
            </a:r>
          </a:p>
          <a:p>
            <a:r>
              <a:rPr lang="en-US" baseline="0" dirty="0" smtClean="0"/>
              <a:t>Now that we are able to make better use of multi-core server</a:t>
            </a:r>
          </a:p>
          <a:p>
            <a:r>
              <a:rPr lang="en-US" baseline="0" dirty="0" smtClean="0"/>
              <a:t>   - 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</a:t>
            </a:r>
            <a:r>
              <a:rPr lang="en-US" baseline="0" dirty="0" smtClean="0"/>
              <a:t>pc</a:t>
            </a:r>
            <a:endParaRPr lang="en-US" baseline="0" dirty="0" smtClean="0"/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</a:t>
            </a:r>
            <a:r>
              <a:rPr lang="en-US" baseline="0" dirty="0" smtClean="0"/>
              <a:t>processors</a:t>
            </a:r>
            <a:endParaRPr lang="en-US" baseline="0" dirty="0" smtClean="0"/>
          </a:p>
          <a:p>
            <a:r>
              <a:rPr lang="en-US" dirty="0" smtClean="0"/>
              <a:t>With the slow down of Moore’s </a:t>
            </a:r>
            <a:r>
              <a:rPr lang="en-US" dirty="0" smtClean="0"/>
              <a:t>law</a:t>
            </a:r>
          </a:p>
          <a:p>
            <a:r>
              <a:rPr lang="en-US" dirty="0" smtClean="0"/>
              <a:t>  - This </a:t>
            </a:r>
            <a:r>
              <a:rPr lang="en-US" dirty="0" smtClean="0"/>
              <a:t>trend </a:t>
            </a:r>
            <a:r>
              <a:rPr lang="en-US" dirty="0" smtClean="0"/>
              <a:t>is </a:t>
            </a:r>
            <a:r>
              <a:rPr lang="en-US" baseline="0" dirty="0" smtClean="0"/>
              <a:t>likely </a:t>
            </a:r>
            <a:r>
              <a:rPr lang="en-US" baseline="0" dirty="0" smtClean="0"/>
              <a:t>to </a:t>
            </a:r>
            <a:r>
              <a:rPr lang="en-US" baseline="0" dirty="0" smtClean="0"/>
              <a:t>continue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</a:t>
            </a:r>
            <a:r>
              <a:rPr lang="en-US" baseline="0" dirty="0" smtClean="0"/>
              <a:t>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we don’t make very good use of </a:t>
            </a:r>
            <a:r>
              <a:rPr lang="en-US" baseline="0" dirty="0" smtClean="0"/>
              <a:t>many cores</a:t>
            </a:r>
            <a:endParaRPr lang="en-US" baseline="0" dirty="0" smtClean="0"/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</a:t>
            </a:r>
            <a:r>
              <a:rPr lang="en-US" baseline="0" dirty="0" smtClean="0"/>
              <a:t>you have </a:t>
            </a:r>
            <a:r>
              <a:rPr lang="en-US" baseline="0" dirty="0" err="1" smtClean="0"/>
              <a:t>ßa</a:t>
            </a:r>
            <a:r>
              <a:rPr lang="en-US" baseline="0" dirty="0" smtClean="0"/>
              <a:t> </a:t>
            </a:r>
            <a:r>
              <a:rPr lang="en-US" baseline="0" dirty="0" smtClean="0"/>
              <a:t>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until all cores are used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</a:t>
            </a:r>
            <a:r>
              <a:rPr lang="en-US" baseline="0" dirty="0" smtClean="0"/>
              <a:t>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</a:t>
            </a:r>
            <a:r>
              <a:rPr lang="en-US" baseline="0" dirty="0" smtClean="0"/>
              <a:t>grow when </a:t>
            </a:r>
            <a:r>
              <a:rPr lang="en-US" baseline="0" dirty="0" smtClean="0"/>
              <a:t>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  <a:endParaRPr lang="en-US" baseline="0" dirty="0" smtClean="0"/>
          </a:p>
          <a:p>
            <a:r>
              <a:rPr lang="en-US" baseline="0" dirty="0" smtClean="0"/>
              <a:t>   - ultimately </a:t>
            </a:r>
            <a:r>
              <a:rPr lang="en-US" baseline="0" dirty="0" smtClean="0"/>
              <a:t>had to re-implement the </a:t>
            </a:r>
            <a:r>
              <a:rPr lang="en-US" baseline="0" dirty="0" smtClean="0"/>
              <a:t>Moses decoder</a:t>
            </a:r>
            <a:endParaRPr lang="en-US" baseline="0" dirty="0" smtClean="0"/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</a:t>
            </a:r>
            <a:r>
              <a:rPr lang="en-US" baseline="0" dirty="0" smtClean="0"/>
              <a:t>memory management</a:t>
            </a:r>
            <a:endParaRPr lang="en-US" baseline="0" dirty="0" smtClean="0"/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</a:t>
            </a:r>
            <a:r>
              <a:rPr lang="en-US" baseline="0" dirty="0" smtClean="0"/>
              <a:t>faster on-demand </a:t>
            </a:r>
            <a:r>
              <a:rPr lang="en-US" baseline="0" dirty="0" smtClean="0"/>
              <a:t>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</a:t>
            </a:r>
            <a:r>
              <a:rPr lang="en-US" dirty="0" smtClean="0"/>
              <a:t>memory management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</a:t>
            </a:r>
            <a:r>
              <a:rPr lang="en-US" baseline="0" dirty="0" smtClean="0"/>
              <a:t>the more threads we used</a:t>
            </a:r>
            <a:endParaRPr lang="en-US" baseline="0" dirty="0" smtClean="0"/>
          </a:p>
          <a:p>
            <a:r>
              <a:rPr lang="en-US" baseline="0" dirty="0" smtClean="0"/>
              <a:t>  - this is a </a:t>
            </a:r>
            <a:r>
              <a:rPr lang="en-US" baseline="0" dirty="0" smtClean="0"/>
              <a:t>common issue for multi-threaded application</a:t>
            </a:r>
            <a:endParaRPr lang="en-US" baseline="0" dirty="0" smtClean="0"/>
          </a:p>
          <a:p>
            <a:r>
              <a:rPr lang="en-US" baseline="0" dirty="0" smtClean="0"/>
              <a:t>   - due to </a:t>
            </a:r>
            <a:r>
              <a:rPr lang="en-US" baseline="0" dirty="0" smtClean="0"/>
              <a:t>locking </a:t>
            </a:r>
            <a:r>
              <a:rPr lang="en-US" baseline="0" dirty="0" smtClean="0"/>
              <a:t>to </a:t>
            </a:r>
            <a:r>
              <a:rPr lang="en-US" baseline="0" dirty="0" smtClean="0"/>
              <a:t>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 </a:t>
            </a:r>
            <a:r>
              <a:rPr lang="en-US" dirty="0" smtClean="0"/>
              <a:t>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</a:t>
            </a:r>
            <a:r>
              <a:rPr lang="en-US" baseline="0" dirty="0" smtClean="0"/>
              <a:t>functions in </a:t>
            </a:r>
            <a:r>
              <a:rPr lang="en-US" baseline="0" dirty="0" smtClean="0"/>
              <a:t>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</a:t>
            </a:r>
            <a:r>
              <a:rPr lang="en-US" baseline="0" dirty="0" smtClean="0"/>
              <a:t>it still slows </a:t>
            </a:r>
            <a:r>
              <a:rPr lang="en-US" baseline="0" dirty="0" smtClean="0"/>
              <a:t>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better solution</a:t>
            </a:r>
            <a:endParaRPr lang="en-US" dirty="0" smtClean="0"/>
          </a:p>
          <a:p>
            <a:r>
              <a:rPr lang="en-US" dirty="0" smtClean="0"/>
              <a:t>   - is to take </a:t>
            </a:r>
            <a:r>
              <a:rPr lang="en-US" dirty="0" smtClean="0"/>
              <a:t>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</a:t>
            </a:r>
            <a:r>
              <a:rPr lang="en-US" dirty="0" smtClean="0"/>
              <a:t>of the hands</a:t>
            </a:r>
            <a:r>
              <a:rPr lang="en-US" baseline="0" dirty="0" smtClean="0"/>
              <a:t> of the </a:t>
            </a:r>
            <a:r>
              <a:rPr lang="en-US" baseline="0" dirty="0" smtClean="0"/>
              <a:t>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manage it </a:t>
            </a:r>
            <a:r>
              <a:rPr lang="en-US" baseline="0" dirty="0" smtClean="0"/>
              <a:t>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Create a large pool of memory </a:t>
            </a:r>
            <a:r>
              <a:rPr lang="en-US" baseline="0" dirty="0" smtClean="0"/>
              <a:t>at the start </a:t>
            </a:r>
            <a:endParaRPr lang="en-US" baseline="0" dirty="0" smtClean="0"/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  <a:endParaRPr lang="en-US" baseline="0" dirty="0" smtClean="0"/>
          </a:p>
          <a:p>
            <a:r>
              <a:rPr lang="en-US" baseline="0" dirty="0" smtClean="0"/>
              <a:t>And, 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</a:t>
            </a:r>
            <a:r>
              <a:rPr lang="en-US" baseline="0" dirty="0" smtClean="0"/>
              <a:t>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"/>
    </mc:Choice>
    <mc:Fallback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</a:t>
            </a:r>
            <a:r>
              <a:rPr lang="en-US" dirty="0" smtClean="0"/>
              <a:t>Optimization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</a:t>
            </a:r>
            <a:r>
              <a:rPr lang="en-US" dirty="0" smtClean="0"/>
              <a:t>Optimization 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caching</a:t>
            </a:r>
          </a:p>
          <a:p>
            <a:pPr lvl="1"/>
            <a:r>
              <a:rPr lang="en-US" dirty="0" smtClean="0"/>
              <a:t>Most recently used translation rules</a:t>
            </a:r>
          </a:p>
          <a:p>
            <a:pPr lvl="1"/>
            <a:r>
              <a:rPr lang="en-US" dirty="0" smtClean="0"/>
              <a:t>Active management</a:t>
            </a:r>
          </a:p>
          <a:p>
            <a:pPr lvl="1"/>
            <a:r>
              <a:rPr lang="en-US" dirty="0" smtClean="0"/>
              <a:t>Memory allocation</a:t>
            </a:r>
          </a:p>
          <a:p>
            <a:r>
              <a:rPr lang="en-US" i="1" dirty="0" smtClean="0"/>
              <a:t>Decreases</a:t>
            </a:r>
            <a:r>
              <a:rPr lang="en-US" dirty="0" smtClean="0"/>
              <a:t> 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21097"/>
              </p:ext>
            </p:extLst>
          </p:nvPr>
        </p:nvGraphicFramePr>
        <p:xfrm>
          <a:off x="1640115" y="435860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2"/>
                <a:gridCol w="2374814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caching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Decoding speed </a:t>
                      </a:r>
                      <a:r>
                        <a:rPr lang="en-US" baseline="0" dirty="0" smtClean="0"/>
                        <a:t>(words/sec)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2540 (+12%)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8"/>
            <a:ext cx="10515600" cy="4351338"/>
          </a:xfrm>
        </p:spPr>
        <p:txBody>
          <a:bodyPr/>
          <a:lstStyle/>
          <a:p>
            <a:r>
              <a:rPr lang="en-US" dirty="0" smtClean="0"/>
              <a:t>Static caching</a:t>
            </a:r>
          </a:p>
          <a:p>
            <a:pPr lvl="1"/>
            <a:r>
              <a:rPr lang="en-US" dirty="0" smtClean="0"/>
              <a:t>Most likely source phrase</a:t>
            </a:r>
          </a:p>
          <a:p>
            <a:pPr lvl="1"/>
            <a:r>
              <a:rPr lang="en-US" dirty="0" smtClean="0"/>
              <a:t>Learnt from training data</a:t>
            </a:r>
          </a:p>
          <a:p>
            <a:r>
              <a:rPr lang="en-US" i="1" dirty="0" smtClean="0"/>
              <a:t>10% increase </a:t>
            </a:r>
            <a:r>
              <a:rPr lang="en-US" dirty="0" smtClean="0"/>
              <a:t>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71314"/>
              </p:ext>
            </p:extLst>
          </p:nvPr>
        </p:nvGraphicFramePr>
        <p:xfrm>
          <a:off x="1509486" y="347519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1093"/>
                <a:gridCol w="2481943"/>
                <a:gridCol w="22849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Cache size (#</a:t>
                      </a:r>
                      <a:r>
                        <a:rPr lang="en-US" baseline="0" dirty="0" smtClean="0"/>
                        <a:t> source phrases)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Decoding time (sec)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Cache hit %age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caching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239 (+4.4%)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213 (-7.0%)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204 (-10.9%)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205 (-10.5%)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207</a:t>
                      </a:r>
                      <a:r>
                        <a:rPr lang="en-US" baseline="0" dirty="0" smtClean="0"/>
                        <a:t> (-9.7%)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0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</a:t>
            </a:r>
            <a:r>
              <a:rPr lang="en-US" dirty="0" smtClean="0"/>
              <a:t>l number of </a:t>
            </a:r>
            <a:r>
              <a:rPr lang="en-US" dirty="0" smtClean="0"/>
              <a:t>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"/>
    </mc:Choice>
    <mc:Fallback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2816</Words>
  <Application>Microsoft Macintosh PowerPoint</Application>
  <PresentationFormat>Widescreen</PresentationFormat>
  <Paragraphs>609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 (1)</vt:lpstr>
      <vt:lpstr>Phrase-Table Optimization (1)</vt:lpstr>
      <vt:lpstr>Phrase-Table Optimization (2)</vt:lpstr>
      <vt:lpstr>Phrase-Table Optimization (2)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788</cp:revision>
  <dcterms:created xsi:type="dcterms:W3CDTF">2016-10-25T10:27:36Z</dcterms:created>
  <dcterms:modified xsi:type="dcterms:W3CDTF">2016-10-29T02:18:07Z</dcterms:modified>
</cp:coreProperties>
</file>